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5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753"/>
    <p:restoredTop sz="95859"/>
  </p:normalViewPr>
  <p:slideViewPr>
    <p:cSldViewPr snapToGrid="0" snapToObjects="1">
      <p:cViewPr varScale="1">
        <p:scale>
          <a:sx n="90" d="100"/>
          <a:sy n="90" d="100"/>
        </p:scale>
        <p:origin x="232" y="6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oup 88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90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2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3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5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6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7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8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9" name="Rectangle 38"/>
            <p:cNvSpPr/>
            <p:nvPr/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Rectangle 40"/>
            <p:cNvSpPr/>
            <p:nvPr/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9236" y="2075504"/>
            <a:ext cx="8679915" cy="1748729"/>
          </a:xfrm>
        </p:spPr>
        <p:txBody>
          <a:bodyPr bIns="0" anchor="b">
            <a:normAutofit/>
          </a:bodyPr>
          <a:lstStyle>
            <a:lvl1pPr algn="ctr">
              <a:lnSpc>
                <a:spcPct val="80000"/>
              </a:lnSpc>
              <a:defRPr sz="5400" spc="-150">
                <a:solidFill>
                  <a:srgbClr val="FFFEFF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9237" y="3906266"/>
            <a:ext cx="8673427" cy="1322587"/>
          </a:xfrm>
        </p:spPr>
        <p:txBody>
          <a:bodyPr t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rgbClr val="FFFEFF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 vert="horz" lIns="91440" tIns="45720" rIns="91440" bIns="45720" rtlCol="0" anchor="ctr"/>
          <a:lstStyle>
            <a:lvl1pPr>
              <a:defRPr lang="en-US"/>
            </a:lvl1pPr>
          </a:lstStyle>
          <a:p>
            <a:fld id="{48A87A34-81AB-432B-8DAE-1953F412C126}" type="datetimeFigureOut">
              <a:rPr lang="en-US" dirty="0"/>
              <a:pPr/>
              <a:t>9/11/22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1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09983" y="794719"/>
            <a:ext cx="6275035" cy="5257090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 flipH="1">
            <a:off x="0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7718948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807437" y="2349925"/>
            <a:ext cx="3501195" cy="2456442"/>
          </a:xfrm>
        </p:spPr>
        <p:txBody>
          <a:bodyPr vert="eaVert"/>
          <a:lstStyle>
            <a:lvl1pPr algn="l">
              <a:lnSpc>
                <a:spcPct val="80000"/>
              </a:lnSpc>
              <a:defRPr>
                <a:solidFill>
                  <a:srgbClr val="FFFEFF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2747" y="798444"/>
            <a:ext cx="6268622" cy="5257303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9/11/22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81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7" name="Group 26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8" name="Rectangle 27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49925"/>
            <a:ext cx="3498979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8447" y="803186"/>
            <a:ext cx="6281873" cy="5248622"/>
          </a:xfrm>
        </p:spPr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78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3259545" y="1186483"/>
            <a:ext cx="5666145" cy="4477933"/>
            <a:chOff x="3259545" y="1186483"/>
            <a:chExt cx="5666145" cy="4477933"/>
          </a:xfrm>
        </p:grpSpPr>
        <p:sp>
          <p:nvSpPr>
            <p:cNvPr id="99" name="Rectangle 98"/>
            <p:cNvSpPr/>
            <p:nvPr/>
          </p:nvSpPr>
          <p:spPr>
            <a:xfrm>
              <a:off x="3259545" y="1186483"/>
              <a:ext cx="5657881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1" name="Rectangle 100"/>
            <p:cNvSpPr/>
            <p:nvPr/>
          </p:nvSpPr>
          <p:spPr>
            <a:xfrm>
              <a:off x="3259545" y="1991156"/>
              <a:ext cx="5666145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4216" y="2074730"/>
            <a:ext cx="5490224" cy="1689390"/>
          </a:xfrm>
        </p:spPr>
        <p:txBody>
          <a:bodyPr bIns="0" anchor="b">
            <a:normAutofit/>
          </a:bodyPr>
          <a:lstStyle>
            <a:lvl1pPr algn="ctr">
              <a:defRPr sz="4400">
                <a:solidFill>
                  <a:srgbClr val="FFFEFF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44215" y="3846851"/>
            <a:ext cx="5490223" cy="1383770"/>
          </a:xfrm>
        </p:spPr>
        <p:txBody>
          <a:bodyPr tIns="0"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9/11/22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3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59" name="Group 58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0" name="Rectangle 59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1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2" name="Rectangle 61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0" y="2339669"/>
            <a:ext cx="3500828" cy="2470065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20878" y="803187"/>
            <a:ext cx="6269591" cy="238265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8447" y="3672162"/>
            <a:ext cx="6272022" cy="238358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9/11/22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40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0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61" name="Group 6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2" name="Rectangle 6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3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4" name="Rectangle 63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1" y="2363915"/>
            <a:ext cx="3500828" cy="2460497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25137" y="803185"/>
            <a:ext cx="6265088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25305" y="1488985"/>
            <a:ext cx="6264350" cy="169685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18653" y="3665887"/>
            <a:ext cx="6264414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18447" y="4351687"/>
            <a:ext cx="6265588" cy="170406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9/11/22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4" name="Group 23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5" name="Rectangle 24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6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9/11/22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9/11/22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5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6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1" name="Group 2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2" name="Rectangle 2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32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52026"/>
            <a:ext cx="3501197" cy="1223298"/>
          </a:xfrm>
        </p:spPr>
        <p:txBody>
          <a:bodyPr bIns="0" anchor="b">
            <a:noAutofit/>
          </a:bodyPr>
          <a:lstStyle>
            <a:lvl1pPr algn="ctr">
              <a:defRPr sz="3200">
                <a:solidFill>
                  <a:srgbClr val="FFFEFF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9983" y="802809"/>
            <a:ext cx="6275035" cy="5249940"/>
          </a:xfrm>
        </p:spPr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8631" y="3580186"/>
            <a:ext cx="3501197" cy="1221164"/>
          </a:xfrm>
        </p:spPr>
        <p:txBody>
          <a:bodyPr/>
          <a:lstStyle>
            <a:lvl1pPr marL="0" indent="0" algn="ctr">
              <a:buNone/>
              <a:defRPr sz="16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9/11/22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72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81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76" name="Group 75"/>
          <p:cNvGrpSpPr/>
          <p:nvPr/>
        </p:nvGrpSpPr>
        <p:grpSpPr>
          <a:xfrm>
            <a:off x="805336" y="1698331"/>
            <a:ext cx="5941540" cy="3470421"/>
            <a:chOff x="805336" y="1698331"/>
            <a:chExt cx="5941540" cy="3470421"/>
          </a:xfrm>
        </p:grpSpPr>
        <p:sp>
          <p:nvSpPr>
            <p:cNvPr id="77" name="Rectangle 76"/>
            <p:cNvSpPr/>
            <p:nvPr/>
          </p:nvSpPr>
          <p:spPr>
            <a:xfrm>
              <a:off x="805336" y="1698331"/>
              <a:ext cx="5941540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Isosceles Triangle 9"/>
            <p:cNvSpPr/>
            <p:nvPr/>
          </p:nvSpPr>
          <p:spPr>
            <a:xfrm rot="10800000">
              <a:off x="3618113" y="4896349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9" name="Rectangle 78"/>
            <p:cNvSpPr/>
            <p:nvPr/>
          </p:nvSpPr>
          <p:spPr>
            <a:xfrm>
              <a:off x="805336" y="2274403"/>
              <a:ext cx="5941540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43510" y="0"/>
            <a:ext cx="4648490" cy="6858000"/>
          </a:xfrm>
          <a:solidFill>
            <a:schemeClr val="bg1">
              <a:lumMod val="65000"/>
              <a:lumOff val="3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5443" y="2360255"/>
            <a:ext cx="5776646" cy="1178032"/>
          </a:xfrm>
        </p:spPr>
        <p:txBody>
          <a:bodyPr bIns="0" anchor="b">
            <a:normAutofit/>
          </a:bodyPr>
          <a:lstStyle>
            <a:lvl1pPr>
              <a:defRPr sz="3600">
                <a:solidFill>
                  <a:srgbClr val="FFFEFF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5443" y="3545012"/>
            <a:ext cx="5776646" cy="1274198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9/11/22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5942203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828377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1161" y="2358391"/>
            <a:ext cx="3498667" cy="2456485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34982" y="794719"/>
            <a:ext cx="5950036" cy="5257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4672" y="320040"/>
            <a:ext cx="36576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9/11/22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4672" y="6227064"/>
            <a:ext cx="10588752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320040"/>
            <a:ext cx="9144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lnSpc>
          <a:spcPct val="85000"/>
        </a:lnSpc>
        <a:spcBef>
          <a:spcPct val="0"/>
        </a:spcBef>
        <a:buNone/>
        <a:defRPr sz="4000" b="0" i="0" kern="1200" cap="none" spc="-15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0C93B-A835-03F9-79D3-110EF64A778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Assignment 3: Predicting Future Outcomes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967D4A2-23C1-64B2-8882-D97E4F38D10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Ben Parkinson</a:t>
            </a:r>
          </a:p>
        </p:txBody>
      </p:sp>
      <p:pic>
        <p:nvPicPr>
          <p:cNvPr id="1026" name="Picture 2" descr="Image result for LSE logo">
            <a:extLst>
              <a:ext uri="{FF2B5EF4-FFF2-40B4-BE49-F238E27FC236}">
                <a16:creationId xmlns:a16="http://schemas.microsoft.com/office/drawing/2014/main" id="{A35FFF3B-AE3E-9A7F-1E68-28A1E96687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569" y="111478"/>
            <a:ext cx="1511300" cy="151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74575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AEEC0-5CB5-9D60-3377-054375F02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1" dirty="0"/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E4A94E-D9CD-2601-1136-4453D99ABF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Both R and Python used for analysis</a:t>
            </a:r>
          </a:p>
          <a:p>
            <a:r>
              <a:rPr lang="en-US" dirty="0"/>
              <a:t>Sales data was found to be skewed to the right. There are outliers but the data has not been normalized for this analysis.</a:t>
            </a:r>
          </a:p>
          <a:p>
            <a:r>
              <a:rPr lang="en-US" dirty="0"/>
              <a:t>Data was imported and cleaned before being manipulated and wrangled to allow the </a:t>
            </a:r>
            <a:r>
              <a:rPr lang="en-US" dirty="0" err="1"/>
              <a:t>visualisations</a:t>
            </a:r>
            <a:r>
              <a:rPr lang="en-US" dirty="0"/>
              <a:t> to be created</a:t>
            </a:r>
          </a:p>
        </p:txBody>
      </p:sp>
      <p:pic>
        <p:nvPicPr>
          <p:cNvPr id="4" name="Picture 2" descr="Image result for LSE logo">
            <a:extLst>
              <a:ext uri="{FF2B5EF4-FFF2-40B4-BE49-F238E27FC236}">
                <a16:creationId xmlns:a16="http://schemas.microsoft.com/office/drawing/2014/main" id="{894455F6-4DE7-71F7-554C-5C31102120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0319" y="111478"/>
            <a:ext cx="675549" cy="675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69843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EF1F76-8000-977B-9B4C-D48511E8D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i="1" dirty="0"/>
              <a:t>Groups within the customer base and Loyalty point accumulation</a:t>
            </a:r>
          </a:p>
        </p:txBody>
      </p:sp>
      <p:pic>
        <p:nvPicPr>
          <p:cNvPr id="6" name="Content Placeholder 5" descr="Chart, scatter chart&#10;&#10;Description automatically generated">
            <a:extLst>
              <a:ext uri="{FF2B5EF4-FFF2-40B4-BE49-F238E27FC236}">
                <a16:creationId xmlns:a16="http://schemas.microsoft.com/office/drawing/2014/main" id="{C2212BE4-40C9-71E3-1FDD-324ADAAA1A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15769" y="-114300"/>
            <a:ext cx="5486400" cy="3543300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E105336-D48C-3662-7054-3091236964F7}"/>
              </a:ext>
            </a:extLst>
          </p:cNvPr>
          <p:cNvSpPr txBox="1"/>
          <p:nvPr/>
        </p:nvSpPr>
        <p:spPr>
          <a:xfrm>
            <a:off x="1753903" y="1657350"/>
            <a:ext cx="1768433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3200" b="1" i="1" dirty="0">
                <a:solidFill>
                  <a:schemeClr val="bg1"/>
                </a:solidFill>
              </a:rPr>
              <a:t>Insights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1CDFCF-6B6D-3186-B4F0-51A01C283F61}"/>
              </a:ext>
            </a:extLst>
          </p:cNvPr>
          <p:cNvSpPr txBox="1"/>
          <p:nvPr/>
        </p:nvSpPr>
        <p:spPr>
          <a:xfrm>
            <a:off x="6200775" y="3614738"/>
            <a:ext cx="431482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Customers fall into 5 distinct categories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There is correlation between remuneration, spending score and loyalty points earned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1509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135B9B-8903-8FAF-0A40-AACAB47A4F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8629" y="2349925"/>
            <a:ext cx="3498979" cy="2456442"/>
          </a:xfrm>
        </p:spPr>
        <p:txBody>
          <a:bodyPr>
            <a:normAutofit fontScale="90000"/>
          </a:bodyPr>
          <a:lstStyle/>
          <a:p>
            <a:r>
              <a:rPr lang="en-GB" sz="3600" b="1" i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Using social data to inform marketing campaigns (Review)</a:t>
            </a:r>
            <a:b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US" dirty="0"/>
          </a:p>
        </p:txBody>
      </p:sp>
      <p:pic>
        <p:nvPicPr>
          <p:cNvPr id="7" name="Content Placeholder 6" descr="Chart, histogram&#10;&#10;Description automatically generated">
            <a:extLst>
              <a:ext uri="{FF2B5EF4-FFF2-40B4-BE49-F238E27FC236}">
                <a16:creationId xmlns:a16="http://schemas.microsoft.com/office/drawing/2014/main" id="{44D583FB-B569-F03A-8DE7-952D1F7592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87608" y="968809"/>
            <a:ext cx="7804392" cy="4920382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ED0F02A-A645-D670-6545-C1871EF7E978}"/>
              </a:ext>
            </a:extLst>
          </p:cNvPr>
          <p:cNvSpPr txBox="1"/>
          <p:nvPr/>
        </p:nvSpPr>
        <p:spPr>
          <a:xfrm>
            <a:off x="1697459" y="1679927"/>
            <a:ext cx="1768433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3200" b="1" i="1" dirty="0">
                <a:solidFill>
                  <a:schemeClr val="bg1"/>
                </a:solidFill>
              </a:rPr>
              <a:t>Insights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26CBE36-BBD8-8FCE-D72A-5B1D6817BD90}"/>
              </a:ext>
            </a:extLst>
          </p:cNvPr>
          <p:cNvSpPr txBox="1"/>
          <p:nvPr/>
        </p:nvSpPr>
        <p:spPr>
          <a:xfrm>
            <a:off x="1095022" y="5723467"/>
            <a:ext cx="103406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Polarity of the review data is positive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Top words from the data are also positive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Some negative feedback used words such as ‘difficult’ and ‘boring’ to describe some games</a:t>
            </a:r>
          </a:p>
        </p:txBody>
      </p:sp>
    </p:spTree>
    <p:extLst>
      <p:ext uri="{BB962C8B-B14F-4D97-AF65-F5344CB8AC3E}">
        <p14:creationId xmlns:p14="http://schemas.microsoft.com/office/powerpoint/2010/main" val="26188113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37ED1-9462-BE17-3DEB-6563BF0AEB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sz="4000" b="1" i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Using social data to inform marketing campaigns (Summary)</a:t>
            </a:r>
            <a:endParaRPr lang="en-US" dirty="0"/>
          </a:p>
        </p:txBody>
      </p:sp>
      <p:pic>
        <p:nvPicPr>
          <p:cNvPr id="4" name="Content Placeholder 3" descr="Chart, histogram&#10;&#10;Description automatically generated">
            <a:extLst>
              <a:ext uri="{FF2B5EF4-FFF2-40B4-BE49-F238E27FC236}">
                <a16:creationId xmlns:a16="http://schemas.microsoft.com/office/drawing/2014/main" id="{32F54CD9-9A51-2EA9-D77D-ED650A2324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18100" y="1300163"/>
            <a:ext cx="6281738" cy="42005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AE35872-E3F2-3163-5913-7949DFEA24A1}"/>
              </a:ext>
            </a:extLst>
          </p:cNvPr>
          <p:cNvSpPr txBox="1"/>
          <p:nvPr/>
        </p:nvSpPr>
        <p:spPr>
          <a:xfrm>
            <a:off x="1697459" y="1679927"/>
            <a:ext cx="1768433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3200" b="1" i="1" dirty="0">
                <a:solidFill>
                  <a:schemeClr val="bg1"/>
                </a:solidFill>
              </a:rPr>
              <a:t>Insights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540B0B-B5FD-AED9-EF63-39C399D7323B}"/>
              </a:ext>
            </a:extLst>
          </p:cNvPr>
          <p:cNvSpPr txBox="1"/>
          <p:nvPr/>
        </p:nvSpPr>
        <p:spPr>
          <a:xfrm flipH="1">
            <a:off x="934350" y="5598725"/>
            <a:ext cx="96320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Polarity of the Summary data is positive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Most popular words used are all positive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One review from a professional is very positive about and Anger Management book</a:t>
            </a:r>
          </a:p>
        </p:txBody>
      </p:sp>
    </p:spTree>
    <p:extLst>
      <p:ext uri="{BB962C8B-B14F-4D97-AF65-F5344CB8AC3E}">
        <p14:creationId xmlns:p14="http://schemas.microsoft.com/office/powerpoint/2010/main" val="4841920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9A517D76-CE12-47A5-BD95-9A8F05070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A2F2F994-D93C-4552-B9AD-DA9E8C94BF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502B8064-B713-4DB8-AC36-3E576B348A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1D700A84-AE55-4EDE-A656-62806F504E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E04FC3D0-B839-4900-B5C8-86C7944573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731A8D63-72B9-496F-BB43-DDD90FC7E2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5B167ED7-B36F-4DDE-B273-7A309BD0F7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1178D32B-E32A-4691-84EB-5FE693D3B1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2">
              <a:extLst>
                <a:ext uri="{FF2B5EF4-FFF2-40B4-BE49-F238E27FC236}">
                  <a16:creationId xmlns:a16="http://schemas.microsoft.com/office/drawing/2014/main" id="{AB800FF0-63F8-4B30-96F4-E9601D0267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3">
              <a:extLst>
                <a:ext uri="{FF2B5EF4-FFF2-40B4-BE49-F238E27FC236}">
                  <a16:creationId xmlns:a16="http://schemas.microsoft.com/office/drawing/2014/main" id="{A4616F81-02F6-4A18-949C-FB6CBA2006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4">
              <a:extLst>
                <a:ext uri="{FF2B5EF4-FFF2-40B4-BE49-F238E27FC236}">
                  <a16:creationId xmlns:a16="http://schemas.microsoft.com/office/drawing/2014/main" id="{D31D2123-B363-42F3-8A04-43048C7BAC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5">
              <a:extLst>
                <a:ext uri="{FF2B5EF4-FFF2-40B4-BE49-F238E27FC236}">
                  <a16:creationId xmlns:a16="http://schemas.microsoft.com/office/drawing/2014/main" id="{C60973D3-0B9D-465C-8FD3-266BBA49ED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16">
              <a:extLst>
                <a:ext uri="{FF2B5EF4-FFF2-40B4-BE49-F238E27FC236}">
                  <a16:creationId xmlns:a16="http://schemas.microsoft.com/office/drawing/2014/main" id="{C6655AC3-A1D6-4A0B-861F-F94CB5F0D1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17">
              <a:extLst>
                <a:ext uri="{FF2B5EF4-FFF2-40B4-BE49-F238E27FC236}">
                  <a16:creationId xmlns:a16="http://schemas.microsoft.com/office/drawing/2014/main" id="{E8850C4A-AFA5-499E-8E1C-176A59C88B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18">
              <a:extLst>
                <a:ext uri="{FF2B5EF4-FFF2-40B4-BE49-F238E27FC236}">
                  <a16:creationId xmlns:a16="http://schemas.microsoft.com/office/drawing/2014/main" id="{8C06F8D4-97B5-4836-AD19-2151421B03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19">
              <a:extLst>
                <a:ext uri="{FF2B5EF4-FFF2-40B4-BE49-F238E27FC236}">
                  <a16:creationId xmlns:a16="http://schemas.microsoft.com/office/drawing/2014/main" id="{89A2942D-1C1B-4AFF-9818-DA7B73EA48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eform 20">
              <a:extLst>
                <a:ext uri="{FF2B5EF4-FFF2-40B4-BE49-F238E27FC236}">
                  <a16:creationId xmlns:a16="http://schemas.microsoft.com/office/drawing/2014/main" id="{2B61C5D3-5852-403F-B4BA-A64B933120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1" name="Freeform 21">
              <a:extLst>
                <a:ext uri="{FF2B5EF4-FFF2-40B4-BE49-F238E27FC236}">
                  <a16:creationId xmlns:a16="http://schemas.microsoft.com/office/drawing/2014/main" id="{EF62A1A7-26C1-4804-93CB-A07F356CA3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" name="Freeform 22">
              <a:extLst>
                <a:ext uri="{FF2B5EF4-FFF2-40B4-BE49-F238E27FC236}">
                  <a16:creationId xmlns:a16="http://schemas.microsoft.com/office/drawing/2014/main" id="{490A1082-3E3A-4C61-9613-910BB024AD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3" name="Freeform 23">
              <a:extLst>
                <a:ext uri="{FF2B5EF4-FFF2-40B4-BE49-F238E27FC236}">
                  <a16:creationId xmlns:a16="http://schemas.microsoft.com/office/drawing/2014/main" id="{5F452D69-A1DB-4A06-B933-896AED861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45D6626-A6F2-4475-922C-BE42D3365F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0ECFEB13-5D98-43DB-8DFF-78327AE138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7" name="Isosceles Triangle 36">
              <a:extLst>
                <a:ext uri="{FF2B5EF4-FFF2-40B4-BE49-F238E27FC236}">
                  <a16:creationId xmlns:a16="http://schemas.microsoft.com/office/drawing/2014/main" id="{29DA4AFD-8D10-4660-A842-40F4D14347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F2DBAFF0-48F5-43BB-87C6-CE56A16B63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A3BAF07C-C39E-42EB-BB22-8D46691D9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3061" cy="686920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D8E9CF54-0466-4261-9E62-0249E60E1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43" name="Freeform 5">
              <a:extLst>
                <a:ext uri="{FF2B5EF4-FFF2-40B4-BE49-F238E27FC236}">
                  <a16:creationId xmlns:a16="http://schemas.microsoft.com/office/drawing/2014/main" id="{33E32106-E8B1-4F76-9EE6-58537738A3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6">
              <a:extLst>
                <a:ext uri="{FF2B5EF4-FFF2-40B4-BE49-F238E27FC236}">
                  <a16:creationId xmlns:a16="http://schemas.microsoft.com/office/drawing/2014/main" id="{C32C2C46-A045-44FB-8A74-5EBD650C2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7">
              <a:extLst>
                <a:ext uri="{FF2B5EF4-FFF2-40B4-BE49-F238E27FC236}">
                  <a16:creationId xmlns:a16="http://schemas.microsoft.com/office/drawing/2014/main" id="{6A76F79C-6683-4940-BCF7-4BCCCEE406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8">
              <a:extLst>
                <a:ext uri="{FF2B5EF4-FFF2-40B4-BE49-F238E27FC236}">
                  <a16:creationId xmlns:a16="http://schemas.microsoft.com/office/drawing/2014/main" id="{FF4675A3-6D07-4B1F-9BFC-AEBEA1AD0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9">
              <a:extLst>
                <a:ext uri="{FF2B5EF4-FFF2-40B4-BE49-F238E27FC236}">
                  <a16:creationId xmlns:a16="http://schemas.microsoft.com/office/drawing/2014/main" id="{765E127A-B6B7-4B1D-B7BD-6C8C969D29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0">
              <a:extLst>
                <a:ext uri="{FF2B5EF4-FFF2-40B4-BE49-F238E27FC236}">
                  <a16:creationId xmlns:a16="http://schemas.microsoft.com/office/drawing/2014/main" id="{3BCA9D9E-C72C-4751-BFA9-10B85CACE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1">
              <a:extLst>
                <a:ext uri="{FF2B5EF4-FFF2-40B4-BE49-F238E27FC236}">
                  <a16:creationId xmlns:a16="http://schemas.microsoft.com/office/drawing/2014/main" id="{080C708C-69BF-441B-AB75-C98160ED0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2">
              <a:extLst>
                <a:ext uri="{FF2B5EF4-FFF2-40B4-BE49-F238E27FC236}">
                  <a16:creationId xmlns:a16="http://schemas.microsoft.com/office/drawing/2014/main" id="{3E79964E-F8F1-4763-8892-7BC3DAE30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3">
              <a:extLst>
                <a:ext uri="{FF2B5EF4-FFF2-40B4-BE49-F238E27FC236}">
                  <a16:creationId xmlns:a16="http://schemas.microsoft.com/office/drawing/2014/main" id="{FE09592A-FCC9-4AE5-BA0B-730C6F3BB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4">
              <a:extLst>
                <a:ext uri="{FF2B5EF4-FFF2-40B4-BE49-F238E27FC236}">
                  <a16:creationId xmlns:a16="http://schemas.microsoft.com/office/drawing/2014/main" id="{96448994-820C-4BC1-ABF3-4579C6F99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15">
              <a:extLst>
                <a:ext uri="{FF2B5EF4-FFF2-40B4-BE49-F238E27FC236}">
                  <a16:creationId xmlns:a16="http://schemas.microsoft.com/office/drawing/2014/main" id="{9BB0D192-565A-42B9-B292-CC032D71A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16">
              <a:extLst>
                <a:ext uri="{FF2B5EF4-FFF2-40B4-BE49-F238E27FC236}">
                  <a16:creationId xmlns:a16="http://schemas.microsoft.com/office/drawing/2014/main" id="{6D1CA09C-5F40-4E92-A7E9-D1FCEE5128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17">
              <a:extLst>
                <a:ext uri="{FF2B5EF4-FFF2-40B4-BE49-F238E27FC236}">
                  <a16:creationId xmlns:a16="http://schemas.microsoft.com/office/drawing/2014/main" id="{379F5AA5-2E14-4880-A5A6-07AEF2AD8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18">
              <a:extLst>
                <a:ext uri="{FF2B5EF4-FFF2-40B4-BE49-F238E27FC236}">
                  <a16:creationId xmlns:a16="http://schemas.microsoft.com/office/drawing/2014/main" id="{EF14BD32-D239-4DA3-98B3-775207365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19">
              <a:extLst>
                <a:ext uri="{FF2B5EF4-FFF2-40B4-BE49-F238E27FC236}">
                  <a16:creationId xmlns:a16="http://schemas.microsoft.com/office/drawing/2014/main" id="{CF07B250-E5E4-4624-9BD7-8D513A67B7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0">
              <a:extLst>
                <a:ext uri="{FF2B5EF4-FFF2-40B4-BE49-F238E27FC236}">
                  <a16:creationId xmlns:a16="http://schemas.microsoft.com/office/drawing/2014/main" id="{BCC5D120-7C8C-4290-865C-4EE6E4F24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21">
              <a:extLst>
                <a:ext uri="{FF2B5EF4-FFF2-40B4-BE49-F238E27FC236}">
                  <a16:creationId xmlns:a16="http://schemas.microsoft.com/office/drawing/2014/main" id="{C24688C6-CAE5-4EF2-B2BA-A138DA0A2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0" name="Freeform 22">
              <a:extLst>
                <a:ext uri="{FF2B5EF4-FFF2-40B4-BE49-F238E27FC236}">
                  <a16:creationId xmlns:a16="http://schemas.microsoft.com/office/drawing/2014/main" id="{6BD31099-7C13-4901-A04F-632B1CD84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1" name="Freeform 23">
              <a:extLst>
                <a:ext uri="{FF2B5EF4-FFF2-40B4-BE49-F238E27FC236}">
                  <a16:creationId xmlns:a16="http://schemas.microsoft.com/office/drawing/2014/main" id="{679F5FF7-82B2-4033-8FBE-63170C9378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4470735-EB9A-F671-82F3-111AD291A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8425" y="5199797"/>
            <a:ext cx="9435152" cy="789673"/>
          </a:xfrm>
        </p:spPr>
        <p:txBody>
          <a:bodyPr vert="horz" lIns="228600" tIns="228600" rIns="228600" bIns="0" rtlCol="0" anchor="ctr">
            <a:normAutofit/>
          </a:bodyPr>
          <a:lstStyle/>
          <a:p>
            <a:pPr>
              <a:lnSpc>
                <a:spcPct val="80000"/>
              </a:lnSpc>
            </a:pPr>
            <a:r>
              <a:rPr lang="en-US">
                <a:solidFill>
                  <a:schemeClr val="bg1"/>
                </a:solidFill>
              </a:rPr>
              <a:t>Impact of products on sales</a:t>
            </a:r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A7795DFA-888F-47E2-B44E-DE1D3B3E46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5058957"/>
          </a:xfrm>
          <a:custGeom>
            <a:avLst/>
            <a:gdLst>
              <a:gd name="connsiteX0" fmla="*/ 0 w 12192000"/>
              <a:gd name="connsiteY0" fmla="*/ 0 h 5058957"/>
              <a:gd name="connsiteX1" fmla="*/ 12192000 w 12192000"/>
              <a:gd name="connsiteY1" fmla="*/ 0 h 5058957"/>
              <a:gd name="connsiteX2" fmla="*/ 12192000 w 12192000"/>
              <a:gd name="connsiteY2" fmla="*/ 259692 h 5058957"/>
              <a:gd name="connsiteX3" fmla="*/ 12192000 w 12192000"/>
              <a:gd name="connsiteY3" fmla="*/ 3542069 h 5058957"/>
              <a:gd name="connsiteX4" fmla="*/ 12192000 w 12192000"/>
              <a:gd name="connsiteY4" fmla="*/ 3734194 h 5058957"/>
              <a:gd name="connsiteX5" fmla="*/ 12192000 w 12192000"/>
              <a:gd name="connsiteY5" fmla="*/ 4710012 h 5058957"/>
              <a:gd name="connsiteX6" fmla="*/ 12113803 w 12192000"/>
              <a:gd name="connsiteY6" fmla="*/ 4718295 h 5058957"/>
              <a:gd name="connsiteX7" fmla="*/ 6753597 w 12192000"/>
              <a:gd name="connsiteY7" fmla="*/ 5041852 h 5058957"/>
              <a:gd name="connsiteX8" fmla="*/ 400746 w 12192000"/>
              <a:gd name="connsiteY8" fmla="*/ 4870509 h 5058957"/>
              <a:gd name="connsiteX9" fmla="*/ 0 w 12192000"/>
              <a:gd name="connsiteY9" fmla="*/ 4833533 h 5058957"/>
              <a:gd name="connsiteX10" fmla="*/ 0 w 12192000"/>
              <a:gd name="connsiteY10" fmla="*/ 3734194 h 5058957"/>
              <a:gd name="connsiteX11" fmla="*/ 0 w 12192000"/>
              <a:gd name="connsiteY11" fmla="*/ 3542069 h 5058957"/>
              <a:gd name="connsiteX12" fmla="*/ 0 w 12192000"/>
              <a:gd name="connsiteY12" fmla="*/ 259692 h 5058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192000" h="5058957">
                <a:moveTo>
                  <a:pt x="0" y="0"/>
                </a:moveTo>
                <a:lnTo>
                  <a:pt x="12192000" y="0"/>
                </a:lnTo>
                <a:lnTo>
                  <a:pt x="12192000" y="259692"/>
                </a:lnTo>
                <a:lnTo>
                  <a:pt x="12192000" y="3542069"/>
                </a:lnTo>
                <a:lnTo>
                  <a:pt x="12192000" y="3734194"/>
                </a:lnTo>
                <a:lnTo>
                  <a:pt x="12192000" y="4710012"/>
                </a:lnTo>
                <a:lnTo>
                  <a:pt x="12113803" y="4718295"/>
                </a:lnTo>
                <a:cubicBezTo>
                  <a:pt x="10139508" y="4916244"/>
                  <a:pt x="8237152" y="5009247"/>
                  <a:pt x="6753597" y="5041852"/>
                </a:cubicBezTo>
                <a:cubicBezTo>
                  <a:pt x="4940362" y="5081701"/>
                  <a:pt x="2657278" y="5062371"/>
                  <a:pt x="400746" y="4870509"/>
                </a:cubicBezTo>
                <a:lnTo>
                  <a:pt x="0" y="4833533"/>
                </a:lnTo>
                <a:lnTo>
                  <a:pt x="0" y="3734194"/>
                </a:lnTo>
                <a:lnTo>
                  <a:pt x="0" y="3542069"/>
                </a:lnTo>
                <a:lnTo>
                  <a:pt x="0" y="259692"/>
                </a:lnTo>
                <a:close/>
              </a:path>
            </a:pathLst>
          </a:custGeom>
          <a:solidFill>
            <a:schemeClr val="bg1"/>
          </a:solidFill>
          <a:ln w="444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9" name="Content Placeholder 3" descr="Chart, bar chart&#10;&#10;Description automatically generated">
            <a:extLst>
              <a:ext uri="{FF2B5EF4-FFF2-40B4-BE49-F238E27FC236}">
                <a16:creationId xmlns:a16="http://schemas.microsoft.com/office/drawing/2014/main" id="{4DB8C855-6EC9-EAD0-388E-88A15447E7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8507" y="612574"/>
            <a:ext cx="4785816" cy="3864547"/>
          </a:xfrm>
          <a:prstGeom prst="rect">
            <a:avLst/>
          </a:prstGeom>
        </p:spPr>
      </p:pic>
      <p:pic>
        <p:nvPicPr>
          <p:cNvPr id="6" name="Content Placeholder 5" descr="Chart&#10;&#10;Description automatically generated">
            <a:extLst>
              <a:ext uri="{FF2B5EF4-FFF2-40B4-BE49-F238E27FC236}">
                <a16:creationId xmlns:a16="http://schemas.microsoft.com/office/drawing/2014/main" id="{CF980B0F-E7C9-DC05-3E1F-555F91E4FF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260246" y="626940"/>
            <a:ext cx="5293901" cy="3864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4173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372B4-CE0F-E9EF-E27B-83BDCF3D9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1" dirty="0"/>
              <a:t>Impact of products on sales</a:t>
            </a:r>
          </a:p>
        </p:txBody>
      </p:sp>
      <p:pic>
        <p:nvPicPr>
          <p:cNvPr id="6" name="Content Placeholder 5" descr="Chart, histogram&#10;&#10;Description automatically generated">
            <a:extLst>
              <a:ext uri="{FF2B5EF4-FFF2-40B4-BE49-F238E27FC236}">
                <a16:creationId xmlns:a16="http://schemas.microsoft.com/office/drawing/2014/main" id="{5CD1F074-92BB-4641-8743-A7203B373A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06269" y="1566862"/>
            <a:ext cx="5105400" cy="3721100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E738255-8998-3368-BD9C-CA56155051A1}"/>
              </a:ext>
            </a:extLst>
          </p:cNvPr>
          <p:cNvSpPr txBox="1"/>
          <p:nvPr/>
        </p:nvSpPr>
        <p:spPr>
          <a:xfrm>
            <a:off x="1697459" y="1679927"/>
            <a:ext cx="1768433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3200" b="1" i="1" dirty="0">
                <a:solidFill>
                  <a:schemeClr val="bg1"/>
                </a:solidFill>
              </a:rPr>
              <a:t>Insights</a:t>
            </a:r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43250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7AD96-12D6-4D89-E94A-5EBD4BA6C4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Relationship between EU and NA sales</a:t>
            </a:r>
          </a:p>
        </p:txBody>
      </p:sp>
      <p:pic>
        <p:nvPicPr>
          <p:cNvPr id="5" name="Content Placeholder 4" descr="Chart, scatter chart&#10;&#10;Description automatically generated">
            <a:extLst>
              <a:ext uri="{FF2B5EF4-FFF2-40B4-BE49-F238E27FC236}">
                <a16:creationId xmlns:a16="http://schemas.microsoft.com/office/drawing/2014/main" id="{26FB4189-553E-1D9C-1D82-ECCEBB18D0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74794" y="438149"/>
            <a:ext cx="7717206" cy="6229039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78F97C0-C00E-8893-3828-811DE2F963DF}"/>
              </a:ext>
            </a:extLst>
          </p:cNvPr>
          <p:cNvSpPr txBox="1"/>
          <p:nvPr/>
        </p:nvSpPr>
        <p:spPr>
          <a:xfrm>
            <a:off x="1697459" y="1679927"/>
            <a:ext cx="1768433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3200" b="1" i="1" dirty="0">
                <a:solidFill>
                  <a:schemeClr val="bg1"/>
                </a:solidFill>
              </a:rPr>
              <a:t>Insights</a:t>
            </a:r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5348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1F4742-1EA2-555D-BD1F-3431DFD7C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i="1" dirty="0"/>
              <a:t>Recommendations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42787C-61DE-8E39-5E4B-F5F708F580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342900" lvl="0" indent="-342900">
              <a:buFont typeface="Symbol" pitchFamily="2" charset="2"/>
              <a:buChar char=""/>
            </a:pPr>
            <a:r>
              <a:rPr lang="en-GB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There is a section of the customer base that are the lower earners but have a high spending score. Determine if there is a reason for this (</a:t>
            </a:r>
            <a:r>
              <a:rPr lang="en-GB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ie</a:t>
            </a:r>
            <a:r>
              <a:rPr lang="en-GB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marketing campaign) and if there is then apply the same strategy to the other low earners.</a:t>
            </a:r>
            <a:endParaRPr lang="en-GB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buFont typeface="Symbol" pitchFamily="2" charset="2"/>
              <a:buChar char=""/>
            </a:pPr>
            <a:r>
              <a:rPr lang="en-GB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Target marketing at high earners as a large number of these have a high spending score</a:t>
            </a:r>
            <a:endParaRPr lang="en-GB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buFont typeface="Symbol" pitchFamily="2" charset="2"/>
              <a:buChar char=""/>
            </a:pPr>
            <a:r>
              <a:rPr lang="en-GB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anger management product has very good reviews including a review from a professional. This product(s) could be marketed as being effective</a:t>
            </a:r>
            <a:endParaRPr lang="en-GB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buFont typeface="Symbol" pitchFamily="2" charset="2"/>
              <a:buChar char=""/>
            </a:pPr>
            <a:r>
              <a:rPr lang="en-GB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Certain publishers are more popular for some genre’s than others. Marketing campaigns should be targeted by this.</a:t>
            </a:r>
            <a:endParaRPr lang="en-GB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buFont typeface="Symbol" pitchFamily="2" charset="2"/>
              <a:buChar char=""/>
            </a:pPr>
            <a:r>
              <a:rPr lang="en-GB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Certain platforms generate much larger sales than others. These should also be targeted.</a:t>
            </a:r>
            <a:endParaRPr lang="en-GB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buFont typeface="Symbol" pitchFamily="2" charset="2"/>
              <a:buChar char=""/>
            </a:pPr>
            <a:r>
              <a:rPr lang="en-GB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Targeting European and North American markets will be most beneficial as this is where the majority of Global sales are made currently</a:t>
            </a:r>
            <a:endParaRPr lang="en-GB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0348644"/>
      </p:ext>
    </p:extLst>
  </p:cSld>
  <p:clrMapOvr>
    <a:masterClrMapping/>
  </p:clrMapOvr>
</p:sld>
</file>

<file path=ppt/theme/theme1.xml><?xml version="1.0" encoding="utf-8"?>
<a:theme xmlns:a="http://schemas.openxmlformats.org/drawingml/2006/main" name="Atlas">
  <a:themeElements>
    <a:clrScheme name="Atlas">
      <a:dk1>
        <a:sysClr val="windowText" lastClr="000000"/>
      </a:dk1>
      <a:lt1>
        <a:sysClr val="window" lastClr="FFFFFF"/>
      </a:lt1>
      <a:dk2>
        <a:srgbClr val="454545"/>
      </a:dk2>
      <a:lt2>
        <a:srgbClr val="E0E0E0"/>
      </a:lt2>
      <a:accent1>
        <a:srgbClr val="F81B02"/>
      </a:accent1>
      <a:accent2>
        <a:srgbClr val="FC7715"/>
      </a:accent2>
      <a:accent3>
        <a:srgbClr val="AFBF41"/>
      </a:accent3>
      <a:accent4>
        <a:srgbClr val="50C49F"/>
      </a:accent4>
      <a:accent5>
        <a:srgbClr val="3B95C4"/>
      </a:accent5>
      <a:accent6>
        <a:srgbClr val="B560D4"/>
      </a:accent6>
      <a:hlink>
        <a:srgbClr val="FC5A1A"/>
      </a:hlink>
      <a:folHlink>
        <a:srgbClr val="B49E74"/>
      </a:folHlink>
    </a:clrScheme>
    <a:fontScheme name="Atlas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tlas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alpha val="60000"/>
                <a:satMod val="109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0000"/>
            </a:schemeClr>
          </a:solidFill>
          <a:prstDash val="solid"/>
        </a:ln>
        <a:ln w="15875" cap="flat" cmpd="sng" algn="ctr">
          <a:solidFill>
            <a:schemeClr val="phClr">
              <a:shade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0" h="0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10000">
              <a:schemeClr val="phClr">
                <a:tint val="94000"/>
                <a:lumMod val="116000"/>
              </a:schemeClr>
            </a:gs>
            <a:gs pos="100000">
              <a:schemeClr val="phClr">
                <a:tint val="98000"/>
                <a:shade val="86000"/>
                <a:satMod val="90000"/>
                <a:lumMod val="88000"/>
              </a:schemeClr>
            </a:gs>
          </a:gsLst>
          <a:path path="circle">
            <a:fillToRect l="50000" t="15000" r="50000" b="169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tlas" id="{5156B0E4-0EB1-49FE-A26B-15F6F698AEC6}" vid="{508F7963-D0B5-43F7-BB2C-FCE3009C08E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Atlas</Template>
  <TotalTime>36</TotalTime>
  <Words>335</Words>
  <Application>Microsoft Macintosh PowerPoint</Application>
  <PresentationFormat>Widescreen</PresentationFormat>
  <Paragraphs>32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7" baseType="lpstr">
      <vt:lpstr>Arial</vt:lpstr>
      <vt:lpstr>Calibri</vt:lpstr>
      <vt:lpstr>Calibri Light</vt:lpstr>
      <vt:lpstr>Rockwell</vt:lpstr>
      <vt:lpstr>Symbol</vt:lpstr>
      <vt:lpstr>Times New Roman</vt:lpstr>
      <vt:lpstr>Wingdings</vt:lpstr>
      <vt:lpstr>Atlas</vt:lpstr>
      <vt:lpstr>Assignment 3: Predicting Future Outcomes</vt:lpstr>
      <vt:lpstr>Background</vt:lpstr>
      <vt:lpstr>Groups within the customer base and Loyalty point accumulation</vt:lpstr>
      <vt:lpstr>Using social data to inform marketing campaigns (Review) </vt:lpstr>
      <vt:lpstr>Using social data to inform marketing campaigns (Summary)</vt:lpstr>
      <vt:lpstr>Impact of products on sales</vt:lpstr>
      <vt:lpstr>Impact of products on sales</vt:lpstr>
      <vt:lpstr>Relationship between EU and NA sales</vt:lpstr>
      <vt:lpstr>Recommendations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Assignment 3: Predicting Future Outcomes</dc:title>
  <dc:creator>Ben Parkinson</dc:creator>
  <cp:lastModifiedBy>Ben Parkinson</cp:lastModifiedBy>
  <cp:revision>2</cp:revision>
  <dcterms:created xsi:type="dcterms:W3CDTF">2022-09-11T15:55:38Z</dcterms:created>
  <dcterms:modified xsi:type="dcterms:W3CDTF">2022-09-11T16:31:44Z</dcterms:modified>
</cp:coreProperties>
</file>